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97" r:id="rId5"/>
    <p:sldId id="285" r:id="rId6"/>
    <p:sldId id="281" r:id="rId7"/>
    <p:sldId id="294" r:id="rId8"/>
    <p:sldId id="295" r:id="rId9"/>
    <p:sldId id="298" r:id="rId10"/>
    <p:sldId id="293" r:id="rId11"/>
    <p:sldId id="296" r:id="rId12"/>
    <p:sldId id="273" r:id="rId13"/>
    <p:sldId id="274" r:id="rId14"/>
    <p:sldId id="272" r:id="rId15"/>
    <p:sldId id="276" r:id="rId16"/>
    <p:sldId id="275" r:id="rId17"/>
    <p:sldId id="291" r:id="rId18"/>
    <p:sldId id="277" r:id="rId19"/>
    <p:sldId id="27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584"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PROPHETIC FUNCTION          OF THE LAITY</a:t>
            </a:r>
          </a:p>
        </p:txBody>
      </p:sp>
      <p:sp>
        <p:nvSpPr>
          <p:cNvPr id="7" name="TextBox 6"/>
          <p:cNvSpPr txBox="1"/>
          <p:nvPr/>
        </p:nvSpPr>
        <p:spPr>
          <a:xfrm>
            <a:off x="152400" y="4304943"/>
            <a:ext cx="8763000" cy="2400657"/>
          </a:xfrm>
          <a:prstGeom prst="rect">
            <a:avLst/>
          </a:prstGeom>
          <a:noFill/>
        </p:spPr>
        <p:txBody>
          <a:bodyPr wrap="square" rtlCol="0">
            <a:spAutoFit/>
          </a:bodyPr>
          <a:lstStyle/>
          <a:p>
            <a:pPr algn="just"/>
            <a:r>
              <a:rPr lang="en-US" sz="2500" dirty="0">
                <a:latin typeface="Arial Narrow" pitchFamily="34" charset="0"/>
                <a:cs typeface="Times New Roman" pitchFamily="18" charset="0"/>
              </a:rPr>
              <a:t>	Like the priests and the religious, the lay people have a prophetic function. </a:t>
            </a:r>
            <a:r>
              <a:rPr lang="en-US" sz="2500" dirty="0">
                <a:solidFill>
                  <a:srgbClr val="FF00FF"/>
                </a:solidFill>
                <a:latin typeface="Arial Narrow" pitchFamily="34" charset="0"/>
                <a:cs typeface="Times New Roman" pitchFamily="18" charset="0"/>
              </a:rPr>
              <a:t>Every one who becomes a member of the Church through baptism is called to be a prophet. Jesus, the greatest of all prophets, has entrusted the Church with the mission of continuing </a:t>
            </a:r>
            <a:r>
              <a:rPr lang="en-US" sz="2500" dirty="0">
                <a:latin typeface="Arial Narrow" pitchFamily="34" charset="0"/>
                <a:cs typeface="Times New Roman" pitchFamily="18" charset="0"/>
              </a:rPr>
              <a:t>His prophetic mission in the world until His second coming. Every lay person is called to be a witness and a prophet of Jesus (Church-35). </a:t>
            </a:r>
          </a:p>
        </p:txBody>
      </p:sp>
      <p:pic>
        <p:nvPicPr>
          <p:cNvPr id="1028" name="Picture 4" descr="I:\CLASS 7\LESSON 3\IMAGE\Pope-Ben-Baptism_Of_Child.jpg"/>
          <p:cNvPicPr>
            <a:picLocks noChangeAspect="1" noChangeArrowheads="1"/>
          </p:cNvPicPr>
          <p:nvPr/>
        </p:nvPicPr>
        <p:blipFill>
          <a:blip r:embed="rId2" cstate="print"/>
          <a:srcRect/>
          <a:stretch>
            <a:fillRect/>
          </a:stretch>
        </p:blipFill>
        <p:spPr bwMode="auto">
          <a:xfrm>
            <a:off x="2362200" y="1371600"/>
            <a:ext cx="4343400" cy="2892773"/>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76200" y="3150781"/>
            <a:ext cx="8915400" cy="355481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The lay persons are called to fulfil their prophetic function in the Church by strengthening themselves through the reception of the sacraments, </a:t>
            </a:r>
            <a:r>
              <a:rPr lang="en-US" sz="2500" dirty="0">
                <a:latin typeface="Arial Narrow" pitchFamily="34" charset="0"/>
                <a:cs typeface="Times New Roman" pitchFamily="18" charset="0"/>
              </a:rPr>
              <a:t>by leading a life of faith and by proclaiming the gospel through their words and lives. Family life has a central place in the prophetic function of the laity. </a:t>
            </a:r>
            <a:r>
              <a:rPr lang="en-US" sz="2500" dirty="0">
                <a:solidFill>
                  <a:srgbClr val="00B0F0"/>
                </a:solidFill>
                <a:latin typeface="Arial Narrow" pitchFamily="34" charset="0"/>
                <a:cs typeface="Times New Roman" pitchFamily="18" charset="0"/>
              </a:rPr>
              <a:t>The husband and wife are to be witnesses of faith and love of Jesus between them, before their children and in the society in which they live. All Christians are bound to participate in the prophetic function of the Church.</a:t>
            </a:r>
            <a:r>
              <a:rPr lang="en-US" sz="2500" dirty="0">
                <a:latin typeface="Arial Narrow" pitchFamily="34" charset="0"/>
                <a:cs typeface="Times New Roman" pitchFamily="18" charset="0"/>
              </a:rPr>
              <a:t> Empowered by the Holy Spirit, let us fulfil our prophetic function in today's world.</a:t>
            </a:r>
          </a:p>
        </p:txBody>
      </p:sp>
      <p:pic>
        <p:nvPicPr>
          <p:cNvPr id="4" name="Picture 3" descr="C:\Users\user\Desktop\Familiy-With-Grandparents-.jpg"/>
          <p:cNvPicPr>
            <a:picLocks noChangeAspect="1" noChangeArrowheads="1"/>
          </p:cNvPicPr>
          <p:nvPr/>
        </p:nvPicPr>
        <p:blipFill>
          <a:blip r:embed="rId2" cstate="print"/>
          <a:srcRect/>
          <a:stretch>
            <a:fillRect/>
          </a:stretch>
        </p:blipFill>
        <p:spPr bwMode="auto">
          <a:xfrm>
            <a:off x="2209800" y="0"/>
            <a:ext cx="4687191" cy="3124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8288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a:t>
            </a: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862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Is. 6:1-13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814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Let your light shine before others, so that</a:t>
            </a:r>
          </a:p>
          <a:p>
            <a:pPr algn="ctr">
              <a:buNone/>
            </a:pPr>
            <a:r>
              <a:rPr lang="en-US" sz="3000" dirty="0">
                <a:solidFill>
                  <a:schemeClr val="tx1"/>
                </a:solidFill>
                <a:latin typeface="Arial Narrow" pitchFamily="34" charset="0"/>
                <a:cs typeface="Times New Roman" pitchFamily="18" charset="0"/>
              </a:rPr>
              <a:t> they may see your good works and give </a:t>
            </a:r>
          </a:p>
          <a:p>
            <a:pPr algn="ctr">
              <a:buNone/>
            </a:pPr>
            <a:r>
              <a:rPr lang="en-US" sz="3000" dirty="0">
                <a:solidFill>
                  <a:schemeClr val="tx1"/>
                </a:solidFill>
                <a:latin typeface="Arial Narrow" pitchFamily="34" charset="0"/>
                <a:cs typeface="Times New Roman" pitchFamily="18" charset="0"/>
              </a:rPr>
              <a:t>glory to your Father in heaven </a:t>
            </a:r>
          </a:p>
          <a:p>
            <a:pPr algn="ctr">
              <a:buNone/>
            </a:pPr>
            <a:r>
              <a:rPr lang="en-US" sz="3000" dirty="0">
                <a:solidFill>
                  <a:schemeClr val="tx1"/>
                </a:solidFill>
                <a:latin typeface="Arial Narrow" pitchFamily="34" charset="0"/>
                <a:cs typeface="Times New Roman" pitchFamily="18" charset="0"/>
              </a:rPr>
              <a:t>(Mt. 5:16).</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2971800"/>
            <a:ext cx="91440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God who gave prophets and leaders to the </a:t>
            </a:r>
          </a:p>
          <a:p>
            <a:pPr algn="ctr">
              <a:buNone/>
            </a:pPr>
            <a:r>
              <a:rPr lang="en-US" sz="3000" dirty="0">
                <a:solidFill>
                  <a:schemeClr val="tx1"/>
                </a:solidFill>
                <a:latin typeface="Arial Narrow" pitchFamily="34" charset="0"/>
                <a:cs typeface="Times New Roman" pitchFamily="18" charset="0"/>
              </a:rPr>
              <a:t>chosen people of God to guide and inspire </a:t>
            </a:r>
          </a:p>
          <a:p>
            <a:pPr algn="ctr">
              <a:buNone/>
            </a:pPr>
            <a:r>
              <a:rPr lang="en-US" sz="3000" dirty="0">
                <a:solidFill>
                  <a:schemeClr val="tx1"/>
                </a:solidFill>
                <a:latin typeface="Arial Narrow" pitchFamily="34" charset="0"/>
                <a:cs typeface="Times New Roman" pitchFamily="18" charset="0"/>
              </a:rPr>
              <a:t>them, help us to become your witnesses with </a:t>
            </a:r>
          </a:p>
          <a:p>
            <a:pPr algn="ctr">
              <a:buNone/>
            </a:pPr>
            <a:r>
              <a:rPr lang="en-US" sz="3000" dirty="0">
                <a:solidFill>
                  <a:schemeClr val="tx1"/>
                </a:solidFill>
                <a:latin typeface="Arial Narrow" pitchFamily="34" charset="0"/>
                <a:cs typeface="Times New Roman" pitchFamily="18" charset="0"/>
              </a:rPr>
              <a:t>the zeal of Elijah and the courage of Moses.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0" y="3733800"/>
            <a:ext cx="9144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not call a lie </a:t>
            </a:r>
          </a:p>
          <a:p>
            <a:pPr marL="0" indent="0" algn="ctr">
              <a:buNone/>
            </a:pPr>
            <a:r>
              <a:rPr lang="en-US" sz="3000" dirty="0">
                <a:solidFill>
                  <a:schemeClr val="tx1"/>
                </a:solidFill>
                <a:latin typeface="Arial Narrow" pitchFamily="34" charset="0"/>
                <a:cs typeface="Times New Roman" pitchFamily="18" charset="0"/>
              </a:rPr>
              <a:t>whatever be the provocations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00200"/>
            <a:ext cx="8991600" cy="38100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752600"/>
            <a:ext cx="9144000" cy="838200"/>
          </a:xfrm>
        </p:spPr>
        <p:txBody>
          <a:bodyPr>
            <a:noAutofit/>
          </a:bodyPr>
          <a:lstStyle/>
          <a:p>
            <a:pPr algn="ctr"/>
            <a:r>
              <a:rPr lang="en-US" sz="3400" b="1" dirty="0">
                <a:solidFill>
                  <a:srgbClr val="FF0000"/>
                </a:solidFill>
                <a:latin typeface="Cooper Std Black" pitchFamily="18" charset="0"/>
                <a:cs typeface="Times New Roman" pitchFamily="18" charset="0"/>
              </a:rPr>
              <a:t>To Think with the Church</a:t>
            </a:r>
            <a:endParaRPr lang="en-US" sz="34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895600"/>
            <a:ext cx="8991600" cy="914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The holy People of God share in Christ's prophetic office </a:t>
            </a:r>
          </a:p>
          <a:p>
            <a:pPr marL="0" indent="0" algn="ctr">
              <a:buNone/>
            </a:pPr>
            <a:r>
              <a:rPr lang="en-US" sz="3000" dirty="0">
                <a:solidFill>
                  <a:schemeClr val="tx1"/>
                </a:solidFill>
                <a:latin typeface="Arial Narrow" pitchFamily="34" charset="0"/>
                <a:cs typeface="Times New Roman" pitchFamily="18" charset="0"/>
              </a:rPr>
              <a:t>by a living witness to him, especially by a life of faith </a:t>
            </a:r>
          </a:p>
          <a:p>
            <a:pPr marL="0" indent="0" algn="ctr">
              <a:buNone/>
            </a:pPr>
            <a:r>
              <a:rPr lang="en-US" sz="3000" dirty="0">
                <a:solidFill>
                  <a:schemeClr val="tx1"/>
                </a:solidFill>
                <a:latin typeface="Arial Narrow" pitchFamily="34" charset="0"/>
                <a:cs typeface="Times New Roman" pitchFamily="18" charset="0"/>
              </a:rPr>
              <a:t>and love and by offering to God a sacrifice of praise </a:t>
            </a:r>
          </a:p>
          <a:p>
            <a:pPr marL="0" indent="0" algn="ctr">
              <a:buNone/>
            </a:pPr>
            <a:r>
              <a:rPr lang="en-US" sz="3000" dirty="0">
                <a:solidFill>
                  <a:schemeClr val="tx1"/>
                </a:solidFill>
                <a:latin typeface="Arial Narrow" pitchFamily="34" charset="0"/>
                <a:cs typeface="Times New Roman" pitchFamily="18" charset="0"/>
              </a:rPr>
              <a:t>glorifying his name </a:t>
            </a:r>
            <a:r>
              <a:rPr lang="en-US" sz="2500" dirty="0">
                <a:solidFill>
                  <a:schemeClr val="tx1"/>
                </a:solidFill>
                <a:latin typeface="Arial Narrow" pitchFamily="34" charset="0"/>
                <a:cs typeface="Times New Roman" pitchFamily="18" charset="0"/>
              </a:rPr>
              <a:t>(Vat. II, The Church, No. 12)</a:t>
            </a:r>
          </a:p>
        </p:txBody>
      </p:sp>
      <p:sp>
        <p:nvSpPr>
          <p:cNvPr id="16" name="Sun 15"/>
          <p:cNvSpPr/>
          <p:nvPr/>
        </p:nvSpPr>
        <p:spPr>
          <a:xfrm>
            <a:off x="2286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381000" y="1600200"/>
            <a:ext cx="8305800" cy="3638536"/>
          </a:xfrm>
        </p:spPr>
        <p:txBody>
          <a:bodyPr>
            <a:noAutofit/>
          </a:bodyPr>
          <a:lstStyle/>
          <a:p>
            <a:pPr marL="0" indent="0" algn="just">
              <a:buNone/>
            </a:pPr>
            <a:r>
              <a:rPr lang="en-US" sz="2400" dirty="0">
                <a:solidFill>
                  <a:schemeClr val="tx1"/>
                </a:solidFill>
                <a:latin typeface="Arial Narrow" pitchFamily="34" charset="0"/>
                <a:cs typeface="Times New Roman" pitchFamily="18" charset="0"/>
              </a:rPr>
              <a:t>	Mar Abraham, the last Metropolitan to be appointed by the Persian Patriarch,  died in 1597. With his death began the Latin jurisdiction over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 Rome appointed Francis Rose, a Jesuit Priest, as the first Latin Bishop for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 The Western Missionaries who considered the Church as the community of people who follow the Latin rite, misunderstood the age old traditions of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 With a mind to save this community, they tried to Latinize the sacred traditions of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a:t>
            </a:r>
            <a:r>
              <a:rPr lang="en-US" sz="2400" dirty="0" err="1">
                <a:solidFill>
                  <a:schemeClr val="tx1"/>
                </a:solidFill>
                <a:latin typeface="Arial Narrow" pitchFamily="34" charset="0"/>
                <a:cs typeface="Times New Roman" pitchFamily="18" charset="0"/>
              </a:rPr>
              <a:t>Nazranies</a:t>
            </a:r>
            <a:r>
              <a:rPr lang="en-US" sz="2400" dirty="0">
                <a:solidFill>
                  <a:schemeClr val="tx1"/>
                </a:solidFill>
                <a:latin typeface="Arial Narrow" pitchFamily="34" charset="0"/>
                <a:cs typeface="Times New Roman" pitchFamily="18" charset="0"/>
              </a:rPr>
              <a:t>.  The age of Latin administration over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Church was one which disrupted many traditions in the faith life of the Mar </a:t>
            </a:r>
            <a:r>
              <a:rPr lang="en-US" sz="2400" dirty="0" err="1">
                <a:solidFill>
                  <a:schemeClr val="tx1"/>
                </a:solidFill>
                <a:latin typeface="Arial Narrow" pitchFamily="34" charset="0"/>
                <a:cs typeface="Times New Roman" pitchFamily="18" charset="0"/>
              </a:rPr>
              <a:t>Thomma</a:t>
            </a:r>
            <a:r>
              <a:rPr lang="en-US" sz="2400" dirty="0">
                <a:solidFill>
                  <a:schemeClr val="tx1"/>
                </a:solidFill>
                <a:latin typeface="Arial Narrow" pitchFamily="34" charset="0"/>
                <a:cs typeface="Times New Roman" pitchFamily="18" charset="0"/>
              </a:rPr>
              <a:t> Christians.</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057400"/>
            <a:ext cx="8382000" cy="2209800"/>
          </a:xfrm>
        </p:spPr>
        <p:txBody>
          <a:bodyPr>
            <a:noAutofit/>
          </a:bodyPr>
          <a:lstStyle/>
          <a:p>
            <a:pPr marL="347663" indent="-347663" algn="just">
              <a:buNone/>
            </a:pPr>
            <a:r>
              <a:rPr lang="en-US" sz="2800" dirty="0">
                <a:solidFill>
                  <a:schemeClr val="tx1"/>
                </a:solidFill>
                <a:latin typeface="Arial Narrow" pitchFamily="34" charset="0"/>
                <a:cs typeface="Times New Roman" pitchFamily="18" charset="0"/>
              </a:rPr>
              <a:t>1.	Who is a prophet? What are his functions?</a:t>
            </a:r>
          </a:p>
          <a:p>
            <a:pPr marL="347663" indent="-347663" algn="just">
              <a:buNone/>
            </a:pPr>
            <a:r>
              <a:rPr lang="en-US" sz="2800" dirty="0">
                <a:solidFill>
                  <a:schemeClr val="tx1"/>
                </a:solidFill>
                <a:latin typeface="Arial Narrow" pitchFamily="34" charset="0"/>
                <a:cs typeface="Times New Roman" pitchFamily="18" charset="0"/>
              </a:rPr>
              <a:t>2.	What do you understand when we speak of the prophetic function of the members of the Church?</a:t>
            </a:r>
          </a:p>
          <a:p>
            <a:pPr marL="347663" indent="-347663" algn="just">
              <a:buNone/>
            </a:pPr>
            <a:r>
              <a:rPr lang="en-US" sz="2800" dirty="0">
                <a:solidFill>
                  <a:schemeClr val="tx1"/>
                </a:solidFill>
                <a:latin typeface="Arial Narrow" pitchFamily="34" charset="0"/>
                <a:cs typeface="Times New Roman" pitchFamily="18" charset="0"/>
              </a:rPr>
              <a:t>3.	A prophet is called to be the light of the world and salt to the earth: illustrate.</a:t>
            </a:r>
          </a:p>
          <a:p>
            <a:pPr marL="347663" indent="-347663" algn="just">
              <a:buNone/>
            </a:pPr>
            <a:r>
              <a:rPr lang="en-US" sz="2800" dirty="0">
                <a:solidFill>
                  <a:schemeClr val="tx1"/>
                </a:solidFill>
                <a:latin typeface="Arial Narrow" pitchFamily="34" charset="0"/>
                <a:cs typeface="Times New Roman" pitchFamily="18" charset="0"/>
              </a:rPr>
              <a:t>4.	Write a short note on: A Christian is one who has to bear witness to truth.</a:t>
            </a:r>
          </a:p>
          <a:p>
            <a:pPr marL="347663" indent="-347663" algn="just">
              <a:buNone/>
            </a:pPr>
            <a:r>
              <a:rPr lang="en-US" sz="2800" dirty="0">
                <a:solidFill>
                  <a:schemeClr val="tx1"/>
                </a:solidFill>
                <a:latin typeface="Arial Narrow" pitchFamily="34" charset="0"/>
                <a:cs typeface="Times New Roman" pitchFamily="18" charset="0"/>
              </a:rPr>
              <a:t>5.	How do the lay people fulfil their prophetic mission?</a:t>
            </a:r>
          </a:p>
        </p:txBody>
      </p:sp>
      <p:sp>
        <p:nvSpPr>
          <p:cNvPr id="7" name="Rectangle 6"/>
          <p:cNvSpPr/>
          <p:nvPr/>
        </p:nvSpPr>
        <p:spPr>
          <a:xfrm>
            <a:off x="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8</a:t>
            </a:r>
          </a:p>
          <a:p>
            <a:pPr algn="ctr"/>
            <a:r>
              <a:rPr lang="en-US" sz="3500" b="1" dirty="0">
                <a:solidFill>
                  <a:srgbClr val="FF0000"/>
                </a:solidFill>
                <a:latin typeface="Cooper Std Black" pitchFamily="18" charset="0"/>
                <a:cs typeface="Times New Roman" pitchFamily="18" charset="0"/>
              </a:rPr>
              <a:t>CHURCH: THE PROPHETIC PEOPLE</a:t>
            </a:r>
            <a:endParaRPr lang="en-US" sz="3500" b="1" dirty="0">
              <a:latin typeface="Cooper Std Black" pitchFamily="18" charset="0"/>
              <a:cs typeface="Times New Roman" pitchFamily="18" charset="0"/>
            </a:endParaRPr>
          </a:p>
        </p:txBody>
      </p:sp>
      <p:pic>
        <p:nvPicPr>
          <p:cNvPr id="2051" name="Picture 3" descr="C:\Users\user\Desktop\09_1Sa_10_03_RG.jpg"/>
          <p:cNvPicPr>
            <a:picLocks noChangeAspect="1" noChangeArrowheads="1"/>
          </p:cNvPicPr>
          <p:nvPr/>
        </p:nvPicPr>
        <p:blipFill>
          <a:blip r:embed="rId2" cstate="print"/>
          <a:srcRect/>
          <a:stretch>
            <a:fillRect/>
          </a:stretch>
        </p:blipFill>
        <p:spPr bwMode="auto">
          <a:xfrm>
            <a:off x="1216948" y="1897392"/>
            <a:ext cx="6631652" cy="4808208"/>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5181600" y="1082219"/>
            <a:ext cx="3733800" cy="4708981"/>
          </a:xfrm>
          <a:prstGeom prst="rect">
            <a:avLst/>
          </a:prstGeom>
          <a:noFill/>
        </p:spPr>
        <p:txBody>
          <a:bodyPr wrap="square" rtlCol="0">
            <a:spAutoFit/>
          </a:bodyPr>
          <a:lstStyle/>
          <a:p>
            <a:pPr algn="just"/>
            <a:r>
              <a:rPr lang="en-US" sz="3000" dirty="0">
                <a:latin typeface="Arial Narrow" pitchFamily="34" charset="0"/>
                <a:cs typeface="Times New Roman" pitchFamily="18" charset="0"/>
              </a:rPr>
              <a:t>	Jeremiah was a powerful prophet in Israel. The call of God came to Jeremiah like this: </a:t>
            </a:r>
            <a:r>
              <a:rPr lang="en-US" sz="3000" dirty="0">
                <a:solidFill>
                  <a:srgbClr val="FF00FF"/>
                </a:solidFill>
                <a:latin typeface="Arial Narrow" pitchFamily="34" charset="0"/>
                <a:cs typeface="Times New Roman" pitchFamily="18" charset="0"/>
              </a:rPr>
              <a:t>“Before I formed you in the womb I know you, and before you were born I consecrated you; I appointed you a prophet to the nations.”</a:t>
            </a:r>
          </a:p>
        </p:txBody>
      </p:sp>
      <p:pic>
        <p:nvPicPr>
          <p:cNvPr id="1026" name="Picture 2" descr="C:\Users\user\Desktop\Bitmap in Page 50-54 (Lesson 8).cdr.jpg"/>
          <p:cNvPicPr>
            <a:picLocks noChangeAspect="1" noChangeArrowheads="1"/>
          </p:cNvPicPr>
          <p:nvPr/>
        </p:nvPicPr>
        <p:blipFill>
          <a:blip r:embed="rId2" cstate="print"/>
          <a:srcRect/>
          <a:stretch>
            <a:fillRect/>
          </a:stretch>
        </p:blipFill>
        <p:spPr bwMode="auto">
          <a:xfrm>
            <a:off x="0" y="0"/>
            <a:ext cx="4876800" cy="6858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1828800" y="317480"/>
            <a:ext cx="7162800" cy="355481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Then Jeremiah replied: “Ah Lord God! Behold, I do not know to speak, for I am only a youth.” Then the Lord said to Jeremiah: “Do not say I am only a youth; for to all to whom I send, you shall go, and whatever I command you shall speak. Be not afraid of them; for I am with you to deliver you, says the Lord.” Then the Lord put forth his hand and touched his mouth and said, </a:t>
            </a:r>
            <a:r>
              <a:rPr lang="en-US" sz="2500" dirty="0">
                <a:solidFill>
                  <a:srgbClr val="FF00FF"/>
                </a:solidFill>
                <a:latin typeface="Arial Narrow" pitchFamily="34" charset="0"/>
                <a:cs typeface="Times New Roman" pitchFamily="18" charset="0"/>
              </a:rPr>
              <a:t>“Behold, I have put my words in your mouth. See I have set you this day over nations and over kingdoms….” </a:t>
            </a:r>
            <a:r>
              <a:rPr lang="en-US" sz="2500" dirty="0">
                <a:latin typeface="Arial Narrow" pitchFamily="34" charset="0"/>
                <a:cs typeface="Times New Roman" pitchFamily="18" charset="0"/>
              </a:rPr>
              <a:t>(Jer. 1:4-10)</a:t>
            </a:r>
            <a:endParaRPr lang="en-US" sz="2500" dirty="0">
              <a:solidFill>
                <a:srgbClr val="FF00FF"/>
              </a:solidFill>
              <a:latin typeface="Arial Narrow" pitchFamily="34" charset="0"/>
              <a:cs typeface="Times New Roman" pitchFamily="18" charset="0"/>
            </a:endParaRPr>
          </a:p>
        </p:txBody>
      </p:sp>
      <p:pic>
        <p:nvPicPr>
          <p:cNvPr id="1026" name="Picture 2" descr="C:\Users\user\Desktop\Bitmap in Page 50-54 (Lesson 8).cdr.jpg"/>
          <p:cNvPicPr>
            <a:picLocks noChangeAspect="1" noChangeArrowheads="1"/>
          </p:cNvPicPr>
          <p:nvPr/>
        </p:nvPicPr>
        <p:blipFill>
          <a:blip r:embed="rId2" cstate="print"/>
          <a:srcRect/>
          <a:stretch>
            <a:fillRect/>
          </a:stretch>
        </p:blipFill>
        <p:spPr bwMode="auto">
          <a:xfrm>
            <a:off x="0" y="685801"/>
            <a:ext cx="1804208" cy="2743200"/>
          </a:xfrm>
          <a:prstGeom prst="rect">
            <a:avLst/>
          </a:prstGeom>
          <a:noFill/>
        </p:spPr>
      </p:pic>
      <p:sp>
        <p:nvSpPr>
          <p:cNvPr id="6" name="TextBox 5"/>
          <p:cNvSpPr txBox="1"/>
          <p:nvPr/>
        </p:nvSpPr>
        <p:spPr>
          <a:xfrm>
            <a:off x="152400" y="4232464"/>
            <a:ext cx="8839200" cy="2015936"/>
          </a:xfrm>
          <a:prstGeom prst="rect">
            <a:avLst/>
          </a:prstGeom>
          <a:noFill/>
        </p:spPr>
        <p:txBody>
          <a:bodyPr wrap="square" rtlCol="0">
            <a:spAutoFit/>
          </a:bodyPr>
          <a:lstStyle/>
          <a:p>
            <a:pPr algn="just"/>
            <a:r>
              <a:rPr lang="en-US" sz="2500" dirty="0">
                <a:latin typeface="Arial Narrow" pitchFamily="34" charset="0"/>
                <a:cs typeface="Times New Roman" pitchFamily="18" charset="0"/>
              </a:rPr>
              <a:t>	God sent prophets to Israel from time to time to form the people of Israel as his own people, to make them know His will and to lead them according to His will. Leaders like Moses, Joshua and others performed particular functions in the history of Israel. God gave His people Israel many prophets like Isaiah, Jeremiah, Ezekiel, Amos, Hosea and others.</a:t>
            </a:r>
            <a:endParaRPr lang="en-US" sz="25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38036"/>
            <a:ext cx="9144000" cy="600164"/>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THE UNIQUENESS OF A PROPHET</a:t>
            </a:r>
          </a:p>
        </p:txBody>
      </p:sp>
      <p:sp>
        <p:nvSpPr>
          <p:cNvPr id="7" name="TextBox 6"/>
          <p:cNvSpPr txBox="1"/>
          <p:nvPr/>
        </p:nvSpPr>
        <p:spPr>
          <a:xfrm>
            <a:off x="152400" y="1295400"/>
            <a:ext cx="5791200" cy="2492990"/>
          </a:xfrm>
          <a:prstGeom prst="rect">
            <a:avLst/>
          </a:prstGeom>
          <a:noFill/>
        </p:spPr>
        <p:txBody>
          <a:bodyPr wrap="square" rtlCol="0">
            <a:spAutoFit/>
          </a:bodyPr>
          <a:lstStyle/>
          <a:p>
            <a:pPr algn="just"/>
            <a:r>
              <a:rPr lang="en-US" sz="2600" dirty="0">
                <a:latin typeface="Arial Narrow" pitchFamily="34" charset="0"/>
                <a:cs typeface="Times New Roman" pitchFamily="18" charset="0"/>
              </a:rPr>
              <a:t>	</a:t>
            </a:r>
            <a:r>
              <a:rPr lang="en-US" sz="2600" dirty="0">
                <a:solidFill>
                  <a:srgbClr val="00B0F0"/>
                </a:solidFill>
                <a:latin typeface="Arial Narrow" pitchFamily="34" charset="0"/>
                <a:cs typeface="Times New Roman" pitchFamily="18" charset="0"/>
              </a:rPr>
              <a:t>A prophet is the one who communicates God's message to the people. He speaks for God. He also bears witness to God's Word in his own life.</a:t>
            </a:r>
            <a:r>
              <a:rPr lang="en-US" sz="2600" dirty="0">
                <a:latin typeface="Arial Narrow" pitchFamily="34" charset="0"/>
                <a:cs typeface="Times New Roman" pitchFamily="18" charset="0"/>
              </a:rPr>
              <a:t> As one chosen and appointed by God to make his will known to the people, his life may be far from happy. </a:t>
            </a:r>
          </a:p>
        </p:txBody>
      </p:sp>
      <p:pic>
        <p:nvPicPr>
          <p:cNvPr id="5122" name="Picture 2" descr="C:\Users\user\Desktop\000000015.jpg"/>
          <p:cNvPicPr>
            <a:picLocks noChangeAspect="1" noChangeArrowheads="1"/>
          </p:cNvPicPr>
          <p:nvPr/>
        </p:nvPicPr>
        <p:blipFill>
          <a:blip r:embed="rId2" cstate="print"/>
          <a:srcRect/>
          <a:stretch>
            <a:fillRect/>
          </a:stretch>
        </p:blipFill>
        <p:spPr bwMode="auto">
          <a:xfrm>
            <a:off x="6172200" y="1143000"/>
            <a:ext cx="2743200" cy="2743200"/>
          </a:xfrm>
          <a:prstGeom prst="rect">
            <a:avLst/>
          </a:prstGeom>
          <a:noFill/>
        </p:spPr>
      </p:pic>
      <p:sp>
        <p:nvSpPr>
          <p:cNvPr id="5" name="TextBox 4"/>
          <p:cNvSpPr txBox="1"/>
          <p:nvPr/>
        </p:nvSpPr>
        <p:spPr>
          <a:xfrm>
            <a:off x="152400" y="3962400"/>
            <a:ext cx="8839200" cy="2492990"/>
          </a:xfrm>
          <a:prstGeom prst="rect">
            <a:avLst/>
          </a:prstGeom>
          <a:noFill/>
        </p:spPr>
        <p:txBody>
          <a:bodyPr wrap="square" rtlCol="0">
            <a:spAutoFit/>
          </a:bodyPr>
          <a:lstStyle/>
          <a:p>
            <a:pPr algn="just"/>
            <a:r>
              <a:rPr lang="en-US" sz="2600" dirty="0">
                <a:latin typeface="Arial Narrow" pitchFamily="34" charset="0"/>
                <a:cs typeface="Times New Roman" pitchFamily="18" charset="0"/>
              </a:rPr>
              <a:t>	He may have to face rejection, Persecution or even death as he is called to raise his finger against all kinds of wrong doings and abuses. However, as one led by the Spirit of God, he stands firm and bears witness to the truth to the best of his ability. The prophets of the Old Testament have shown great courage to walk into the royal palaces and point out the injustice and misdeeds of the rulers.</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p:cTn id="19"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1854875"/>
            <a:ext cx="6629400" cy="2031325"/>
          </a:xfrm>
          <a:prstGeom prst="rect">
            <a:avLst/>
          </a:prstGeom>
          <a:noFill/>
        </p:spPr>
        <p:txBody>
          <a:bodyPr wrap="square" rtlCol="0">
            <a:spAutoFit/>
          </a:bodyPr>
          <a:lstStyle/>
          <a:p>
            <a:pPr algn="just"/>
            <a:r>
              <a:rPr lang="en-US" sz="2100" dirty="0">
                <a:latin typeface="Arial Narrow" pitchFamily="34" charset="0"/>
                <a:cs typeface="Times New Roman" pitchFamily="18" charset="0"/>
              </a:rPr>
              <a:t>	The disciples of Jesus, on the day of Pentecost, being filled by the Holy Spirit, prophesied and spoke in various tongues. The people who had gathered in Jerusalem from different parts of the world, were filled with wonder when they heard them. The early Christian community, when they received the Holy Spirit, turned out to be a prophetic people (Acts 2:14-19).</a:t>
            </a:r>
            <a:endParaRPr lang="en-US" sz="2100" dirty="0">
              <a:solidFill>
                <a:srgbClr val="FF00FF"/>
              </a:solidFill>
              <a:latin typeface="Arial Narrow" pitchFamily="34" charset="0"/>
              <a:cs typeface="Times New Roman" pitchFamily="18" charset="0"/>
            </a:endParaRPr>
          </a:p>
        </p:txBody>
      </p:sp>
      <p:sp>
        <p:nvSpPr>
          <p:cNvPr id="4" name="TextBox 3"/>
          <p:cNvSpPr txBox="1"/>
          <p:nvPr/>
        </p:nvSpPr>
        <p:spPr>
          <a:xfrm>
            <a:off x="0" y="202049"/>
            <a:ext cx="6934200" cy="1615827"/>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THE PROPHETIC FUNCTION OF THE MEMBERS OF THE CHURCH</a:t>
            </a:r>
            <a:endParaRPr lang="en-US" sz="3300" b="1" dirty="0">
              <a:latin typeface="Cooper Std Black" pitchFamily="18" charset="0"/>
              <a:cs typeface="Times New Roman" pitchFamily="18" charset="0"/>
            </a:endParaRPr>
          </a:p>
        </p:txBody>
      </p:sp>
      <p:sp>
        <p:nvSpPr>
          <p:cNvPr id="5" name="TextBox 4"/>
          <p:cNvSpPr txBox="1"/>
          <p:nvPr/>
        </p:nvSpPr>
        <p:spPr>
          <a:xfrm>
            <a:off x="152400" y="3949005"/>
            <a:ext cx="6629400" cy="1384995"/>
          </a:xfrm>
          <a:prstGeom prst="rect">
            <a:avLst/>
          </a:prstGeom>
          <a:noFill/>
        </p:spPr>
        <p:txBody>
          <a:bodyPr wrap="square" rtlCol="0">
            <a:spAutoFit/>
          </a:bodyPr>
          <a:lstStyle/>
          <a:p>
            <a:pPr algn="just"/>
            <a:r>
              <a:rPr lang="en-US" sz="2100" dirty="0">
                <a:solidFill>
                  <a:srgbClr val="FF00FF"/>
                </a:solidFill>
                <a:latin typeface="Arial Narrow" pitchFamily="34" charset="0"/>
                <a:cs typeface="Times New Roman" pitchFamily="18" charset="0"/>
              </a:rPr>
              <a:t>	The members of the Church who receive the Holy Spirit through Baptism and Anointing become a prophetic people. The prophetic people are those who are anointed by the Holy Spirit and led by the Holy Spirit.</a:t>
            </a:r>
          </a:p>
        </p:txBody>
      </p:sp>
      <p:sp>
        <p:nvSpPr>
          <p:cNvPr id="7" name="TextBox 6"/>
          <p:cNvSpPr txBox="1"/>
          <p:nvPr/>
        </p:nvSpPr>
        <p:spPr>
          <a:xfrm>
            <a:off x="304800" y="5244405"/>
            <a:ext cx="8458200" cy="1384995"/>
          </a:xfrm>
          <a:prstGeom prst="rect">
            <a:avLst/>
          </a:prstGeom>
          <a:noFill/>
        </p:spPr>
        <p:txBody>
          <a:bodyPr wrap="square" rtlCol="0">
            <a:spAutoFit/>
          </a:bodyPr>
          <a:lstStyle/>
          <a:p>
            <a:pPr algn="just"/>
            <a:r>
              <a:rPr lang="en-US" sz="2100" dirty="0">
                <a:latin typeface="Arial Narrow" pitchFamily="34" charset="0"/>
                <a:cs typeface="Times New Roman" pitchFamily="18" charset="0"/>
              </a:rPr>
              <a:t>	Jesus said: “But you shall receive power when the Holy Spirit has come upon you; and you shall be my witnesses in Jerusalem and in all Judea and Samaria, and to the end of the earth.” (Acts: 1:8). To become witnesses of Jesus Christ is the mission of those who receive the Spirit and become prophets in the Church.</a:t>
            </a:r>
            <a:endParaRPr lang="en-US" sz="2100" dirty="0">
              <a:solidFill>
                <a:srgbClr val="FF00FF"/>
              </a:solidFill>
              <a:latin typeface="Arial Narrow" pitchFamily="34" charset="0"/>
              <a:cs typeface="Times New Roman" pitchFamily="18" charset="0"/>
            </a:endParaRPr>
          </a:p>
        </p:txBody>
      </p:sp>
      <p:pic>
        <p:nvPicPr>
          <p:cNvPr id="2050" name="Picture 2" descr="C:\Users\user\Desktop\Bitmap in Page 50-54 (Lesson 8).cdr.jpg"/>
          <p:cNvPicPr>
            <a:picLocks noChangeAspect="1" noChangeArrowheads="1"/>
          </p:cNvPicPr>
          <p:nvPr/>
        </p:nvPicPr>
        <p:blipFill>
          <a:blip r:embed="rId2" cstate="print"/>
          <a:srcRect/>
          <a:stretch>
            <a:fillRect/>
          </a:stretch>
        </p:blipFill>
        <p:spPr bwMode="auto">
          <a:xfrm>
            <a:off x="6923221" y="0"/>
            <a:ext cx="2220779" cy="5257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2381339"/>
            <a:ext cx="8763000" cy="4324261"/>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said to his disciples, “You are the salt of the earth.” He again said to them. “You are the light of the world.” (Mt. 5:13-14). He also warned us not to let salt lose its </a:t>
            </a:r>
            <a:r>
              <a:rPr lang="en-US" sz="2500" dirty="0" err="1">
                <a:latin typeface="Arial Narrow" pitchFamily="34" charset="0"/>
                <a:cs typeface="Times New Roman" pitchFamily="18" charset="0"/>
              </a:rPr>
              <a:t>saltness</a:t>
            </a:r>
            <a:r>
              <a:rPr lang="en-US" sz="2500" dirty="0">
                <a:latin typeface="Arial Narrow" pitchFamily="34" charset="0"/>
                <a:cs typeface="Times New Roman" pitchFamily="18" charset="0"/>
              </a:rPr>
              <a:t> and not to let the light go out. Salt preserves edible things; it also gives taste. </a:t>
            </a:r>
            <a:r>
              <a:rPr lang="en-US" sz="2500" dirty="0">
                <a:solidFill>
                  <a:srgbClr val="FF00FF"/>
                </a:solidFill>
                <a:latin typeface="Arial Narrow" pitchFamily="34" charset="0"/>
                <a:cs typeface="Times New Roman" pitchFamily="18" charset="0"/>
              </a:rPr>
              <a:t>In fulfilling their prophetic function the members of the Church should work for the elimination of evil in the society and to add taste to life which they experience deep within them.</a:t>
            </a:r>
            <a:r>
              <a:rPr lang="en-US" sz="2500" dirty="0">
                <a:latin typeface="Arial Narrow" pitchFamily="34" charset="0"/>
                <a:cs typeface="Times New Roman" pitchFamily="18" charset="0"/>
              </a:rPr>
              <a:t> Wherever they are, the members of the Church are called to bear witness to Christ through proclaiming the Word of God and by the example of their lives. As a prophetic people, Christians are called to shed the light of Christ on those who live in the darkness of immorality, deceitfulness and fraud.</a:t>
            </a:r>
            <a:endParaRPr lang="en-US" sz="2500" dirty="0">
              <a:solidFill>
                <a:srgbClr val="FF00FF"/>
              </a:solidFill>
              <a:latin typeface="Arial Narrow" pitchFamily="34" charset="0"/>
              <a:cs typeface="Times New Roman" pitchFamily="18" charset="0"/>
            </a:endParaRPr>
          </a:p>
        </p:txBody>
      </p:sp>
      <p:sp>
        <p:nvSpPr>
          <p:cNvPr id="4" name="TextBox 3"/>
          <p:cNvSpPr txBox="1"/>
          <p:nvPr/>
        </p:nvSpPr>
        <p:spPr>
          <a:xfrm>
            <a:off x="2209800" y="501640"/>
            <a:ext cx="6934200" cy="1708160"/>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THESALT OF THE EARTH AND LIGHT OF THE WORLD</a:t>
            </a:r>
            <a:endParaRPr lang="en-US" sz="3500" b="1" dirty="0">
              <a:latin typeface="Cooper Std Black" pitchFamily="18" charset="0"/>
              <a:cs typeface="Times New Roman" pitchFamily="18" charset="0"/>
            </a:endParaRPr>
          </a:p>
        </p:txBody>
      </p:sp>
      <p:pic>
        <p:nvPicPr>
          <p:cNvPr id="3074" name="Picture 2" descr="C:\Users\user\Desktop\Bitmap in Page 50-54 (Lesson 8).cdr.jpg"/>
          <p:cNvPicPr>
            <a:picLocks noChangeAspect="1" noChangeArrowheads="1"/>
          </p:cNvPicPr>
          <p:nvPr/>
        </p:nvPicPr>
        <p:blipFill>
          <a:blip r:embed="rId2" cstate="print"/>
          <a:srcRect/>
          <a:stretch>
            <a:fillRect/>
          </a:stretch>
        </p:blipFill>
        <p:spPr bwMode="auto">
          <a:xfrm>
            <a:off x="-1" y="0"/>
            <a:ext cx="2241781" cy="2362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4689664"/>
            <a:ext cx="8839200" cy="2015936"/>
          </a:xfrm>
          <a:prstGeom prst="rect">
            <a:avLst/>
          </a:prstGeom>
          <a:noFill/>
        </p:spPr>
        <p:txBody>
          <a:bodyPr wrap="square" rtlCol="0">
            <a:spAutoFit/>
          </a:bodyPr>
          <a:lstStyle/>
          <a:p>
            <a:pPr algn="just"/>
            <a:r>
              <a:rPr lang="en-US" sz="2500" dirty="0">
                <a:latin typeface="Arial Narrow" pitchFamily="34" charset="0"/>
                <a:cs typeface="Times New Roman" pitchFamily="18" charset="0"/>
              </a:rPr>
              <a:t>	The Church is to be like leaven in the world and witness, like the prophets, to the Will of God and the values of His Kingdom. A little leaven can leaven the entire flour (Mt. 13:33). </a:t>
            </a:r>
            <a:r>
              <a:rPr lang="en-US" sz="2500" dirty="0">
                <a:solidFill>
                  <a:srgbClr val="00B0F0"/>
                </a:solidFill>
                <a:latin typeface="Arial Narrow" pitchFamily="34" charset="0"/>
                <a:cs typeface="Times New Roman" pitchFamily="18" charset="0"/>
              </a:rPr>
              <a:t>Likewise, Christians are leaven put in the world by Jesus to leaven the entire society in which they live, by bearing witness to truth, love, and selfless service.</a:t>
            </a:r>
          </a:p>
        </p:txBody>
      </p:sp>
      <p:sp>
        <p:nvSpPr>
          <p:cNvPr id="4" name="TextBox 3"/>
          <p:cNvSpPr txBox="1"/>
          <p:nvPr/>
        </p:nvSpPr>
        <p:spPr>
          <a:xfrm>
            <a:off x="0" y="208002"/>
            <a:ext cx="91440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LEAVEN OF THE KINGDOM OF GOD</a:t>
            </a:r>
            <a:endParaRPr lang="en-US" sz="3000" b="1" dirty="0">
              <a:latin typeface="Cooper Std Black" pitchFamily="18" charset="0"/>
              <a:cs typeface="Times New Roman" pitchFamily="18" charset="0"/>
            </a:endParaRPr>
          </a:p>
        </p:txBody>
      </p:sp>
      <p:pic>
        <p:nvPicPr>
          <p:cNvPr id="3074" name="Picture 2" descr="I:\CLASS 8\LESSON 8\IMAGE\6.jpg"/>
          <p:cNvPicPr>
            <a:picLocks noChangeAspect="1" noChangeArrowheads="1"/>
          </p:cNvPicPr>
          <p:nvPr/>
        </p:nvPicPr>
        <p:blipFill>
          <a:blip r:embed="rId2" cstate="print"/>
          <a:srcRect/>
          <a:stretch>
            <a:fillRect/>
          </a:stretch>
        </p:blipFill>
        <p:spPr bwMode="auto">
          <a:xfrm>
            <a:off x="1295400" y="914400"/>
            <a:ext cx="6502400" cy="3657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00" name="Picture 4" descr="I:\CLASS 8\LESSON 8\IMAGE\8.jpg"/>
          <p:cNvPicPr>
            <a:picLocks noChangeAspect="1" noChangeArrowheads="1"/>
          </p:cNvPicPr>
          <p:nvPr/>
        </p:nvPicPr>
        <p:blipFill>
          <a:blip r:embed="rId2" cstate="print"/>
          <a:srcRect/>
          <a:stretch>
            <a:fillRect/>
          </a:stretch>
        </p:blipFill>
        <p:spPr bwMode="auto">
          <a:xfrm rot="10800000" flipV="1">
            <a:off x="0" y="838200"/>
            <a:ext cx="4605866" cy="2590800"/>
          </a:xfrm>
          <a:prstGeom prst="rect">
            <a:avLst/>
          </a:prstGeom>
          <a:noFill/>
        </p:spPr>
      </p:pic>
      <p:sp>
        <p:nvSpPr>
          <p:cNvPr id="5" name="TextBox 4"/>
          <p:cNvSpPr txBox="1"/>
          <p:nvPr/>
        </p:nvSpPr>
        <p:spPr>
          <a:xfrm>
            <a:off x="152400" y="3383101"/>
            <a:ext cx="8839200" cy="3170099"/>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said that he came to the world to bear witness to the truth (Jn.  18:37). Jesus proved this through his words and actions. </a:t>
            </a:r>
            <a:r>
              <a:rPr lang="en-US" sz="2500" dirty="0">
                <a:solidFill>
                  <a:srgbClr val="FF00FF"/>
                </a:solidFill>
                <a:latin typeface="Arial Narrow" pitchFamily="34" charset="0"/>
                <a:cs typeface="Times New Roman" pitchFamily="18" charset="0"/>
              </a:rPr>
              <a:t>Our prophetic function in the world is to bear witness to truth like Jesus.</a:t>
            </a:r>
            <a:r>
              <a:rPr lang="en-US" sz="2500" dirty="0">
                <a:latin typeface="Arial Narrow" pitchFamily="34" charset="0"/>
                <a:cs typeface="Times New Roman" pitchFamily="18" charset="0"/>
              </a:rPr>
              <a:t> The Church should really become the conscience of the world by fighting against untruth and injustice and by witnessing to truth, justice and love. This is the prophetic function of the Church. John the Baptist was beheaded because he raised his voice against untruth. St. Thomas More, who bore courageous witness to truth became a martyr.</a:t>
            </a:r>
            <a:endParaRPr lang="en-US" sz="2500" dirty="0">
              <a:solidFill>
                <a:srgbClr val="00B0F0"/>
              </a:solidFill>
              <a:latin typeface="Arial Narrow" pitchFamily="34" charset="0"/>
              <a:cs typeface="Times New Roman" pitchFamily="18" charset="0"/>
            </a:endParaRPr>
          </a:p>
        </p:txBody>
      </p:sp>
      <p:sp>
        <p:nvSpPr>
          <p:cNvPr id="7" name="TextBox 6"/>
          <p:cNvSpPr txBox="1"/>
          <p:nvPr/>
        </p:nvSpPr>
        <p:spPr>
          <a:xfrm>
            <a:off x="0" y="228600"/>
            <a:ext cx="9144000" cy="600164"/>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BEAR WITNESS TO TRUTH</a:t>
            </a:r>
            <a:endParaRPr lang="en-US" sz="3300" b="1" dirty="0">
              <a:latin typeface="Cooper Std Black" pitchFamily="18" charset="0"/>
              <a:cs typeface="Times New Roman" pitchFamily="18" charset="0"/>
            </a:endParaRPr>
          </a:p>
        </p:txBody>
      </p:sp>
      <p:pic>
        <p:nvPicPr>
          <p:cNvPr id="4098" name="Picture 2" descr="I:\CLASS 8\LESSON 8\IMAGE\Hans_Holbein,_the_Younger_-_Sir_Thomas_More_-_Google_Art_Project.jpg"/>
          <p:cNvPicPr>
            <a:picLocks noChangeAspect="1" noChangeArrowheads="1"/>
          </p:cNvPicPr>
          <p:nvPr/>
        </p:nvPicPr>
        <p:blipFill>
          <a:blip r:embed="rId3" cstate="print"/>
          <a:srcRect/>
          <a:stretch>
            <a:fillRect/>
          </a:stretch>
        </p:blipFill>
        <p:spPr bwMode="auto">
          <a:xfrm>
            <a:off x="7162800" y="838200"/>
            <a:ext cx="2057400" cy="2590800"/>
          </a:xfrm>
          <a:prstGeom prst="rect">
            <a:avLst/>
          </a:prstGeom>
          <a:noFill/>
        </p:spPr>
      </p:pic>
      <p:pic>
        <p:nvPicPr>
          <p:cNvPr id="4099" name="Picture 3" descr="C:\Users\user\Desktop\Beheading-Reubens.jpg"/>
          <p:cNvPicPr>
            <a:picLocks noChangeAspect="1" noChangeArrowheads="1"/>
          </p:cNvPicPr>
          <p:nvPr/>
        </p:nvPicPr>
        <p:blipFill>
          <a:blip r:embed="rId4" cstate="print"/>
          <a:srcRect/>
          <a:stretch>
            <a:fillRect/>
          </a:stretch>
        </p:blipFill>
        <p:spPr bwMode="auto">
          <a:xfrm>
            <a:off x="4267200" y="838200"/>
            <a:ext cx="2903433" cy="2590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1046</TotalTime>
  <Words>225</Words>
  <Application>Microsoft Office PowerPoint</Application>
  <PresentationFormat>On-screen Show (4:3)</PresentationFormat>
  <Paragraphs>55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Word of God:  to Read and  Meditate</vt:lpstr>
      <vt:lpstr>Word of God to Remember </vt:lpstr>
      <vt:lpstr>Let us Pray</vt:lpstr>
      <vt:lpstr>My Resolution</vt:lpstr>
      <vt:lpstr>To Think with the Church</vt:lpstr>
      <vt:lpstr>To Know the Mother Church</vt:lpstr>
      <vt:lpstr>Questions</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240</cp:revision>
  <dcterms:created xsi:type="dcterms:W3CDTF">2009-12-14T09:57:33Z</dcterms:created>
  <dcterms:modified xsi:type="dcterms:W3CDTF">2015-10-16T07:11:24Z</dcterms:modified>
</cp:coreProperties>
</file>